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6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9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78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3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83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8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82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61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6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4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8A4A-28E6-4332-A8B3-1884F768B7C1}" type="datetimeFigureOut">
              <a:rPr lang="nl-NL" smtClean="0"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38B1-E288-46C2-AE5F-D278AD45E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2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hRuo1CPq8" TargetMode="External"/><Relationship Id="rId2" Type="http://schemas.openxmlformats.org/officeDocument/2006/relationships/hyperlink" Target="http://www.dailymotion.com/video/x218rha_private-life-of-plants-flowering_lifesty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tflix.com/watch/70207879?trackId=1417028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tRgMj7PdQ" TargetMode="External"/><Relationship Id="rId2" Type="http://schemas.openxmlformats.org/officeDocument/2006/relationships/hyperlink" Target="https://www.youtube.com/watch?v=T-KbPB1fVd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EwmUbzN_-g" TargetMode="External"/><Relationship Id="rId4" Type="http://schemas.openxmlformats.org/officeDocument/2006/relationships/hyperlink" Target="https://www.youtube.com/watch?v=ujxSyt_SRH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rs_symbol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en.wikipedia.org/wiki/File:Venus_symbol.svg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b/bf/Mature_flower_diagram_NL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8339138" y="194324"/>
            <a:ext cx="3624262" cy="1470025"/>
          </a:xfrm>
        </p:spPr>
        <p:txBody>
          <a:bodyPr/>
          <a:lstStyle/>
          <a:p>
            <a:pPr eaLnBrk="1" hangingPunct="1"/>
            <a:r>
              <a:rPr lang="nl-NL" dirty="0" smtClean="0"/>
              <a:t>Boek 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398669" y="1598408"/>
            <a:ext cx="3613150" cy="11668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dirty="0" smtClean="0">
                <a:solidFill>
                  <a:schemeClr val="tx1">
                    <a:tint val="75000"/>
                  </a:schemeClr>
                </a:solidFill>
              </a:rPr>
              <a:t>Thema 2: Planten</a:t>
            </a:r>
            <a:endParaRPr lang="nl-NL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AutoShape 12" descr="http://www.knowyourownskin.com.au/media/3883/understanding-skin_the-body_sbiggest-organ_the-skin-is-larger-than-any-other-organ-small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12" y="15875"/>
            <a:ext cx="9144000" cy="685800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447088" y="4488650"/>
            <a:ext cx="4547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 smtClean="0">
                <a:latin typeface="Calibri" pitchFamily="34" charset="0"/>
              </a:rPr>
              <a:t>Presentatie  </a:t>
            </a:r>
            <a:r>
              <a:rPr lang="nl-NL" sz="2800" b="1" dirty="0" err="1" smtClean="0">
                <a:latin typeface="Calibri" pitchFamily="34" charset="0"/>
              </a:rPr>
              <a:t>mw</a:t>
            </a:r>
            <a:r>
              <a:rPr lang="nl-NL" sz="2800" b="1" dirty="0" smtClean="0">
                <a:latin typeface="Calibri" pitchFamily="34" charset="0"/>
              </a:rPr>
              <a:t> </a:t>
            </a:r>
            <a:r>
              <a:rPr lang="nl-NL" sz="2800" b="1" smtClean="0">
                <a:latin typeface="Calibri" pitchFamily="34" charset="0"/>
              </a:rPr>
              <a:t>Topuz</a:t>
            </a:r>
            <a:endParaRPr lang="nl-NL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www.dailymotion.com/video/x218rha_private-life-of-plants-flowering_lifestyle</a:t>
            </a:r>
            <a:r>
              <a:rPr lang="nl-NL" dirty="0" smtClean="0"/>
              <a:t> begin + 18.30 +34.00</a:t>
            </a:r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www.youtube.com/watch?v=SZhRuo1CPq8</a:t>
            </a:r>
            <a:r>
              <a:rPr lang="nl-NL" dirty="0" smtClean="0"/>
              <a:t> co-evolutie mot/star-orchidee</a:t>
            </a:r>
          </a:p>
          <a:p>
            <a:r>
              <a:rPr lang="nl-NL" dirty="0" smtClean="0">
                <a:hlinkClick r:id="rId4"/>
              </a:rPr>
              <a:t>https</a:t>
            </a:r>
            <a:r>
              <a:rPr lang="nl-NL" dirty="0">
                <a:hlinkClick r:id="rId4"/>
              </a:rPr>
              <a:t>://</a:t>
            </a:r>
            <a:r>
              <a:rPr lang="nl-NL" dirty="0" smtClean="0">
                <a:hlinkClick r:id="rId4"/>
              </a:rPr>
              <a:t>www.netflix.com/watch/70207879?trackId=14170287</a:t>
            </a:r>
            <a:r>
              <a:rPr lang="nl-NL" dirty="0" smtClean="0"/>
              <a:t> begin + 15:15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96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biologiesite.nl/thema6bloemen1_bestanden/image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027906"/>
            <a:ext cx="30765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07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Ontwikkeling vrucht</a:t>
            </a:r>
            <a:endParaRPr lang="nl-NL"/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975" y="1628776"/>
            <a:ext cx="5753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4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www.youtube.com/watch?v=T-KbPB1fVdQ</a:t>
            </a:r>
            <a:r>
              <a:rPr lang="nl-NL" dirty="0" smtClean="0"/>
              <a:t> bevruchting</a:t>
            </a:r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www.youtube.com/watch?v=4ttRgMj7PdQ</a:t>
            </a:r>
            <a:r>
              <a:rPr lang="nl-NL" dirty="0" smtClean="0"/>
              <a:t> vruchtontwikkeling peer</a:t>
            </a:r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www.youtube.com/watch?v=ujxSyt_SRHI</a:t>
            </a:r>
            <a:r>
              <a:rPr lang="nl-NL" dirty="0" smtClean="0"/>
              <a:t> animatie bestuiving, bevruchting en vruchtontwikkeling</a:t>
            </a:r>
          </a:p>
          <a:p>
            <a:r>
              <a:rPr lang="nl-NL" dirty="0">
                <a:hlinkClick r:id="rId5"/>
              </a:rPr>
              <a:t>https://www.youtube.com/watch?v=sEwmUbzN_-</a:t>
            </a:r>
            <a:r>
              <a:rPr lang="nl-NL" dirty="0" smtClean="0">
                <a:hlinkClick r:id="rId5"/>
              </a:rPr>
              <a:t>g</a:t>
            </a:r>
            <a:r>
              <a:rPr lang="nl-NL" dirty="0"/>
              <a:t> </a:t>
            </a:r>
            <a:r>
              <a:rPr lang="nl-NL" dirty="0" smtClean="0"/>
              <a:t>animatie vruchtontwikkeling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3185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Ontwikkeling vrucht</a:t>
            </a:r>
            <a:endParaRPr lang="nl-NL"/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7651" name="Picture 2" descr="http://upload.wikimedia.org/wikipedia/commons/5/5e/Nectarine_Fruit_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9" y="1196975"/>
            <a:ext cx="53292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6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Ontkieming, groei en ontwikkeling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989" y="2565400"/>
            <a:ext cx="60356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kstvak 3"/>
          <p:cNvSpPr txBox="1">
            <a:spLocks noChangeArrowheads="1"/>
          </p:cNvSpPr>
          <p:nvPr/>
        </p:nvSpPr>
        <p:spPr bwMode="auto">
          <a:xfrm>
            <a:off x="3143250" y="3325814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kiem</a:t>
            </a:r>
          </a:p>
        </p:txBody>
      </p:sp>
      <p:sp>
        <p:nvSpPr>
          <p:cNvPr id="29700" name="Tekstvak 5"/>
          <p:cNvSpPr txBox="1">
            <a:spLocks noChangeArrowheads="1"/>
          </p:cNvSpPr>
          <p:nvPr/>
        </p:nvSpPr>
        <p:spPr bwMode="auto">
          <a:xfrm>
            <a:off x="3000375" y="5281613"/>
            <a:ext cx="1938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reservevoedsel</a:t>
            </a:r>
          </a:p>
        </p:txBody>
      </p:sp>
      <p:sp>
        <p:nvSpPr>
          <p:cNvPr id="29701" name="Tekstvak 8"/>
          <p:cNvSpPr txBox="1">
            <a:spLocks noChangeArrowheads="1"/>
          </p:cNvSpPr>
          <p:nvPr/>
        </p:nvSpPr>
        <p:spPr bwMode="auto">
          <a:xfrm>
            <a:off x="4727576" y="52197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wortel</a:t>
            </a:r>
          </a:p>
        </p:txBody>
      </p:sp>
      <p:sp>
        <p:nvSpPr>
          <p:cNvPr id="29702" name="Tekstvak 9"/>
          <p:cNvSpPr txBox="1">
            <a:spLocks noChangeArrowheads="1"/>
          </p:cNvSpPr>
          <p:nvPr/>
        </p:nvSpPr>
        <p:spPr bwMode="auto">
          <a:xfrm>
            <a:off x="6024563" y="5227638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wortelharen</a:t>
            </a:r>
          </a:p>
        </p:txBody>
      </p:sp>
      <p:sp>
        <p:nvSpPr>
          <p:cNvPr id="29703" name="Tekstvak 10"/>
          <p:cNvSpPr txBox="1">
            <a:spLocks noChangeArrowheads="1"/>
          </p:cNvSpPr>
          <p:nvPr/>
        </p:nvSpPr>
        <p:spPr bwMode="auto">
          <a:xfrm>
            <a:off x="4438651" y="3890964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zaadhuid</a:t>
            </a:r>
          </a:p>
        </p:txBody>
      </p:sp>
      <p:sp>
        <p:nvSpPr>
          <p:cNvPr id="29704" name="Tekstvak 11"/>
          <p:cNvSpPr txBox="1">
            <a:spLocks noChangeArrowheads="1"/>
          </p:cNvSpPr>
          <p:nvPr/>
        </p:nvSpPr>
        <p:spPr bwMode="auto">
          <a:xfrm>
            <a:off x="5700713" y="3690939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stengel</a:t>
            </a:r>
          </a:p>
        </p:txBody>
      </p:sp>
      <p:sp>
        <p:nvSpPr>
          <p:cNvPr id="29705" name="Tekstvak 12"/>
          <p:cNvSpPr txBox="1">
            <a:spLocks noChangeArrowheads="1"/>
          </p:cNvSpPr>
          <p:nvPr/>
        </p:nvSpPr>
        <p:spPr bwMode="auto">
          <a:xfrm>
            <a:off x="7319963" y="24923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bladeren</a:t>
            </a:r>
          </a:p>
        </p:txBody>
      </p:sp>
      <p:sp>
        <p:nvSpPr>
          <p:cNvPr id="29706" name="Tekstvak 13"/>
          <p:cNvSpPr txBox="1">
            <a:spLocks noChangeArrowheads="1"/>
          </p:cNvSpPr>
          <p:nvPr/>
        </p:nvSpPr>
        <p:spPr bwMode="auto">
          <a:xfrm>
            <a:off x="6902451" y="4005264"/>
            <a:ext cx="95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zaadlob</a:t>
            </a:r>
          </a:p>
        </p:txBody>
      </p:sp>
    </p:spTree>
    <p:extLst>
      <p:ext uri="{BB962C8B-B14F-4D97-AF65-F5344CB8AC3E}">
        <p14:creationId xmlns:p14="http://schemas.microsoft.com/office/powerpoint/2010/main" val="13326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Groei en ontwikkeling</a:t>
            </a:r>
            <a:endParaRPr lang="nl-NL"/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celdeling</a:t>
            </a:r>
          </a:p>
          <a:p>
            <a:r>
              <a:rPr lang="nl-NL" smtClean="0"/>
              <a:t>plasmagroei</a:t>
            </a:r>
          </a:p>
          <a:p>
            <a:r>
              <a:rPr lang="nl-NL" smtClean="0"/>
              <a:t>celstrekking</a:t>
            </a:r>
          </a:p>
        </p:txBody>
      </p:sp>
      <p:pic>
        <p:nvPicPr>
          <p:cNvPr id="30723" name="Picture 2" descr="http://www.10voorbiologie.nl/afbfczw/H3%20deling%20groei%20ontw/030601celstrek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1557339"/>
            <a:ext cx="4305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5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Stevigheid &amp; bescherming</a:t>
            </a:r>
            <a:endParaRPr lang="nl-NL"/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Vocht in vacuole zorgt voor stevigheid </a:t>
            </a:r>
            <a:r>
              <a:rPr lang="nl-NL" smtClean="0">
                <a:sym typeface="Wingdings" pitchFamily="2" charset="2"/>
              </a:rPr>
              <a:t>turgor</a:t>
            </a:r>
            <a:endParaRPr lang="nl-NL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4" y="3284538"/>
            <a:ext cx="587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6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york.conroeisd.net/Teachers/jlutke/144051A7-00870B2F.3/turg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620714"/>
            <a:ext cx="4679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4" y="4292600"/>
            <a:ext cx="587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681414" y="2924176"/>
            <a:ext cx="758825" cy="13684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6888164" y="3213100"/>
            <a:ext cx="1584325" cy="1079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66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204.9.123.71/jmayer/elodea_plasmolysis_4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4826" y="765176"/>
            <a:ext cx="4048125" cy="3038475"/>
          </a:xfr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4437063"/>
            <a:ext cx="587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792538" y="3933825"/>
            <a:ext cx="647700" cy="647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8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 bij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Ongeslachtelijke voortplanting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Geslachtelijke voortplanting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Image result for cl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232026"/>
            <a:ext cx="5133975" cy="16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xual reprodu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21351"/>
          <a:stretch/>
        </p:blipFill>
        <p:spPr bwMode="auto">
          <a:xfrm>
            <a:off x="3874505" y="4371981"/>
            <a:ext cx="44429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Stevigheid door vezels</a:t>
            </a:r>
            <a:endParaRPr lang="nl-NL"/>
          </a:p>
        </p:txBody>
      </p:sp>
      <p:sp>
        <p:nvSpPr>
          <p:cNvPr id="3993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9939" name="Picture 2" descr="http://www.sk8rjay.com/wp-content/uploads/2010/10/Hemp-fi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4" y="2438401"/>
            <a:ext cx="530383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5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vcbio.science.ru.nl/public/Final-Images/PL_Final512z_101-150/PL0131_512zLeafLigustrumStomata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638" y="1268413"/>
            <a:ext cx="3638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Bescherming</a:t>
            </a:r>
            <a:endParaRPr lang="nl-NL"/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Tegen verdamping van teveel water</a:t>
            </a:r>
          </a:p>
        </p:txBody>
      </p:sp>
      <p:sp>
        <p:nvSpPr>
          <p:cNvPr id="40964" name="Tekstvak 3"/>
          <p:cNvSpPr txBox="1">
            <a:spLocks noChangeArrowheads="1"/>
          </p:cNvSpPr>
          <p:nvPr/>
        </p:nvSpPr>
        <p:spPr bwMode="auto">
          <a:xfrm>
            <a:off x="1992314" y="4494214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Verzonken huidmondjes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4511675" y="4724400"/>
            <a:ext cx="28082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Bescherming</a:t>
            </a:r>
            <a:endParaRPr lang="nl-NL"/>
          </a:p>
        </p:txBody>
      </p:sp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Aanpassingen tegen </a:t>
            </a:r>
            <a:br>
              <a:rPr lang="nl-NL" smtClean="0"/>
            </a:br>
            <a:r>
              <a:rPr lang="nl-NL" smtClean="0"/>
              <a:t>sterke verdamping</a:t>
            </a:r>
          </a:p>
        </p:txBody>
      </p:sp>
      <p:pic>
        <p:nvPicPr>
          <p:cNvPr id="41987" name="Picture 2" descr="http://www.vcbio.science.ru.nl/public/Final-Images/PL_Final685z_101-150/PL0146_685zLeafOleanderCross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1557339"/>
            <a:ext cx="49403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chte verbindingslijn met pijl 4"/>
          <p:cNvCxnSpPr/>
          <p:nvPr/>
        </p:nvCxnSpPr>
        <p:spPr>
          <a:xfrm>
            <a:off x="3503613" y="5084763"/>
            <a:ext cx="27368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3575050" y="4508500"/>
            <a:ext cx="25923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kstvak 9"/>
          <p:cNvSpPr txBox="1">
            <a:spLocks noChangeArrowheads="1"/>
          </p:cNvSpPr>
          <p:nvPr/>
        </p:nvSpPr>
        <p:spPr bwMode="auto">
          <a:xfrm>
            <a:off x="1985964" y="4059239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Verzonken huidmondjes</a:t>
            </a:r>
          </a:p>
        </p:txBody>
      </p:sp>
      <p:sp>
        <p:nvSpPr>
          <p:cNvPr id="41991" name="Tekstvak 10"/>
          <p:cNvSpPr txBox="1">
            <a:spLocks noChangeArrowheads="1"/>
          </p:cNvSpPr>
          <p:nvPr/>
        </p:nvSpPr>
        <p:spPr bwMode="auto">
          <a:xfrm>
            <a:off x="1985964" y="4662489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Behaarde bladeren</a:t>
            </a:r>
          </a:p>
        </p:txBody>
      </p:sp>
      <p:sp>
        <p:nvSpPr>
          <p:cNvPr id="41992" name="Tekstvak 11"/>
          <p:cNvSpPr txBox="1">
            <a:spLocks noChangeArrowheads="1"/>
          </p:cNvSpPr>
          <p:nvPr/>
        </p:nvSpPr>
        <p:spPr bwMode="auto">
          <a:xfrm>
            <a:off x="1985964" y="3284539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Dikke waslaag</a:t>
            </a: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3503614" y="1916113"/>
            <a:ext cx="2663825" cy="1554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3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82" y="365125"/>
            <a:ext cx="6079842" cy="6492875"/>
          </a:xfrm>
        </p:spPr>
      </p:pic>
    </p:spTree>
    <p:extLst>
      <p:ext uri="{BB962C8B-B14F-4D97-AF65-F5344CB8AC3E}">
        <p14:creationId xmlns:p14="http://schemas.microsoft.com/office/powerpoint/2010/main" val="424470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Image result for vaatbundels bl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5" y="713492"/>
            <a:ext cx="7284628" cy="54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6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Transport</a:t>
            </a:r>
            <a:endParaRPr lang="nl-NL"/>
          </a:p>
        </p:txBody>
      </p:sp>
      <p:sp>
        <p:nvSpPr>
          <p:cNvPr id="32770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Houtvat</a:t>
            </a:r>
          </a:p>
          <a:p>
            <a:pPr lvl="1"/>
            <a:r>
              <a:rPr lang="nl-NL" smtClean="0"/>
              <a:t>water </a:t>
            </a:r>
          </a:p>
          <a:p>
            <a:pPr lvl="1"/>
            <a:r>
              <a:rPr lang="nl-NL" smtClean="0"/>
              <a:t>mineralen</a:t>
            </a:r>
          </a:p>
          <a:p>
            <a:pPr lvl="1"/>
            <a:endParaRPr lang="nl-NL" smtClean="0"/>
          </a:p>
          <a:p>
            <a:r>
              <a:rPr lang="nl-NL" smtClean="0"/>
              <a:t>Bastvat</a:t>
            </a:r>
          </a:p>
          <a:p>
            <a:pPr lvl="1"/>
            <a:r>
              <a:rPr lang="nl-NL" smtClean="0"/>
              <a:t>water</a:t>
            </a:r>
          </a:p>
          <a:p>
            <a:pPr lvl="1"/>
            <a:r>
              <a:rPr lang="nl-NL" smtClean="0"/>
              <a:t>glucose (assimilatie)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6" y="1700214"/>
            <a:ext cx="3857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kstvak 3"/>
          <p:cNvSpPr txBox="1">
            <a:spLocks noChangeArrowheads="1"/>
          </p:cNvSpPr>
          <p:nvPr/>
        </p:nvSpPr>
        <p:spPr bwMode="auto">
          <a:xfrm>
            <a:off x="7391401" y="4581525"/>
            <a:ext cx="2449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err="1">
                <a:latin typeface="Calibri" pitchFamily="34" charset="0"/>
              </a:rPr>
              <a:t>houtvat</a:t>
            </a:r>
            <a:r>
              <a:rPr lang="nl-NL" dirty="0">
                <a:latin typeface="Calibri" pitchFamily="34" charset="0"/>
              </a:rPr>
              <a:t>         </a:t>
            </a:r>
            <a:r>
              <a:rPr lang="nl-NL" dirty="0" err="1" smtClean="0">
                <a:latin typeface="Calibri" pitchFamily="34" charset="0"/>
              </a:rPr>
              <a:t>bastvat</a:t>
            </a:r>
            <a:endParaRPr 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1700213"/>
            <a:ext cx="5962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Wortels</a:t>
            </a:r>
            <a:endParaRPr lang="nl-NL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Wateropname</a:t>
            </a:r>
          </a:p>
        </p:txBody>
      </p:sp>
      <p:sp>
        <p:nvSpPr>
          <p:cNvPr id="33796" name="Tekstvak 3"/>
          <p:cNvSpPr txBox="1">
            <a:spLocks noChangeArrowheads="1"/>
          </p:cNvSpPr>
          <p:nvPr/>
        </p:nvSpPr>
        <p:spPr bwMode="auto">
          <a:xfrm>
            <a:off x="7251701" y="3101975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vulweefselcel</a:t>
            </a:r>
          </a:p>
        </p:txBody>
      </p:sp>
      <p:sp>
        <p:nvSpPr>
          <p:cNvPr id="33797" name="Tekstvak 5"/>
          <p:cNvSpPr txBox="1">
            <a:spLocks noChangeArrowheads="1"/>
          </p:cNvSpPr>
          <p:nvPr/>
        </p:nvSpPr>
        <p:spPr bwMode="auto">
          <a:xfrm>
            <a:off x="8204201" y="3357564"/>
            <a:ext cx="1368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opperhuidcel</a:t>
            </a:r>
          </a:p>
        </p:txBody>
      </p:sp>
      <p:sp>
        <p:nvSpPr>
          <p:cNvPr id="33798" name="Tekstvak 6"/>
          <p:cNvSpPr txBox="1">
            <a:spLocks noChangeArrowheads="1"/>
          </p:cNvSpPr>
          <p:nvPr/>
        </p:nvSpPr>
        <p:spPr bwMode="auto">
          <a:xfrm>
            <a:off x="2855914" y="5661025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wortelhaar</a:t>
            </a:r>
          </a:p>
        </p:txBody>
      </p:sp>
      <p:sp>
        <p:nvSpPr>
          <p:cNvPr id="33799" name="Tekstvak 7"/>
          <p:cNvSpPr txBox="1">
            <a:spLocks noChangeArrowheads="1"/>
          </p:cNvSpPr>
          <p:nvPr/>
        </p:nvSpPr>
        <p:spPr bwMode="auto">
          <a:xfrm>
            <a:off x="6591300" y="2201864"/>
            <a:ext cx="1366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houtvat</a:t>
            </a:r>
          </a:p>
        </p:txBody>
      </p:sp>
      <p:sp>
        <p:nvSpPr>
          <p:cNvPr id="33800" name="Tekstvak 9"/>
          <p:cNvSpPr txBox="1">
            <a:spLocks noChangeArrowheads="1"/>
          </p:cNvSpPr>
          <p:nvPr/>
        </p:nvSpPr>
        <p:spPr bwMode="auto">
          <a:xfrm>
            <a:off x="6435725" y="620713"/>
            <a:ext cx="2973388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Zuiging van de bladeren zorgt voor transport naar boven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6527800" y="1266825"/>
            <a:ext cx="723900" cy="110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8926" y="1517650"/>
            <a:ext cx="192881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echte verbindingslijn met pijl 15"/>
          <p:cNvCxnSpPr/>
          <p:nvPr/>
        </p:nvCxnSpPr>
        <p:spPr>
          <a:xfrm>
            <a:off x="8328026" y="1266825"/>
            <a:ext cx="360363" cy="5524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6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Image result for transport pla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1"/>
          <a:stretch/>
        </p:blipFill>
        <p:spPr bwMode="auto">
          <a:xfrm>
            <a:off x="2965269" y="0"/>
            <a:ext cx="5865222" cy="69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9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Transport</a:t>
            </a:r>
            <a:endParaRPr lang="nl-NL"/>
          </a:p>
        </p:txBody>
      </p:sp>
      <p:sp>
        <p:nvSpPr>
          <p:cNvPr id="32770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Houtvat</a:t>
            </a:r>
          </a:p>
          <a:p>
            <a:pPr lvl="1"/>
            <a:r>
              <a:rPr lang="nl-NL" smtClean="0"/>
              <a:t>water </a:t>
            </a:r>
          </a:p>
          <a:p>
            <a:pPr lvl="1"/>
            <a:r>
              <a:rPr lang="nl-NL" smtClean="0"/>
              <a:t>mineralen</a:t>
            </a:r>
          </a:p>
          <a:p>
            <a:pPr lvl="1"/>
            <a:endParaRPr lang="nl-NL" smtClean="0"/>
          </a:p>
          <a:p>
            <a:r>
              <a:rPr lang="nl-NL" smtClean="0"/>
              <a:t>Bastvat</a:t>
            </a:r>
          </a:p>
          <a:p>
            <a:pPr lvl="1"/>
            <a:r>
              <a:rPr lang="nl-NL" smtClean="0"/>
              <a:t>water</a:t>
            </a:r>
          </a:p>
          <a:p>
            <a:pPr lvl="1"/>
            <a:r>
              <a:rPr lang="nl-NL" smtClean="0"/>
              <a:t>glucose (assimilatie)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6" y="1700214"/>
            <a:ext cx="3857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kstvak 3"/>
          <p:cNvSpPr txBox="1">
            <a:spLocks noChangeArrowheads="1"/>
          </p:cNvSpPr>
          <p:nvPr/>
        </p:nvSpPr>
        <p:spPr bwMode="auto">
          <a:xfrm>
            <a:off x="7391401" y="4581525"/>
            <a:ext cx="2449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err="1">
                <a:latin typeface="Calibri" pitchFamily="34" charset="0"/>
              </a:rPr>
              <a:t>houtvat</a:t>
            </a:r>
            <a:r>
              <a:rPr lang="nl-NL" dirty="0">
                <a:latin typeface="Calibri" pitchFamily="34" charset="0"/>
              </a:rPr>
              <a:t>         </a:t>
            </a:r>
            <a:r>
              <a:rPr lang="nl-NL" dirty="0" err="1" smtClean="0">
                <a:latin typeface="Calibri" pitchFamily="34" charset="0"/>
              </a:rPr>
              <a:t>bastvat</a:t>
            </a:r>
            <a:endParaRPr 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Image result for vascular system in pla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/>
          <a:stretch/>
        </p:blipFill>
        <p:spPr bwMode="auto">
          <a:xfrm>
            <a:off x="3486603" y="561703"/>
            <a:ext cx="4729934" cy="60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4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Ongeslachtelijke voortplanting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deling</a:t>
            </a:r>
          </a:p>
          <a:p>
            <a:r>
              <a:rPr lang="nl-NL" dirty="0" smtClean="0"/>
              <a:t>knollen</a:t>
            </a:r>
          </a:p>
          <a:p>
            <a:r>
              <a:rPr lang="nl-NL" dirty="0" smtClean="0"/>
              <a:t>bollen</a:t>
            </a:r>
          </a:p>
          <a:p>
            <a:r>
              <a:rPr lang="nl-NL" dirty="0" smtClean="0"/>
              <a:t>uitlopers &amp; wortelstokken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49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Image result for vascular tissue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8" y="1368651"/>
            <a:ext cx="7978333" cy="38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6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Wortels, stengels &amp; bladeren</a:t>
            </a:r>
            <a:endParaRPr lang="nl-NL"/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1747" name="Picture 2" descr="http://www.vcbio.science.ru.nl/public/Final-Images/PL_Final685z_051-100/PL0062_685zMonocotStem10x0-63ax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4" y="1628775"/>
            <a:ext cx="6524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7896226" y="2133600"/>
            <a:ext cx="20161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/>
              <a:t>Vulweefselcel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/>
              <a:t>Opperhuid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/>
              <a:t>Vaatbundel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nl-NL" dirty="0"/>
              <a:t>houtvaten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nl-NL" dirty="0" smtClean="0"/>
              <a:t>bastvaten</a:t>
            </a:r>
            <a:endParaRPr lang="nl-NL" dirty="0"/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5375276" y="2420938"/>
            <a:ext cx="410527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8040688" y="3068638"/>
            <a:ext cx="14398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5375275" y="2420938"/>
            <a:ext cx="38163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5591175" y="5445125"/>
            <a:ext cx="404653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5238206" y="5170488"/>
            <a:ext cx="4399509" cy="2403"/>
          </a:xfrm>
          <a:prstGeom prst="straightConnector1">
            <a:avLst/>
          </a:prstGeom>
          <a:ln w="28575">
            <a:solidFill>
              <a:srgbClr val="D54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Image result for vaatbundels pla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57" y="766649"/>
            <a:ext cx="6581503" cy="51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3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8" name="Picture 2" descr="Image result for vaatbundels bl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237159" cy="39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vaatbundels b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5095"/>
            <a:ext cx="5443220" cy="37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 descr="Image result for ongeslachtelijke voortplanting pla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57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Geslachtelijke voortplanting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- Voortplantingsorganen plant: bloemen</a:t>
            </a:r>
          </a:p>
          <a:p>
            <a:pPr>
              <a:buFontTx/>
              <a:buChar char="-"/>
            </a:pPr>
            <a:r>
              <a:rPr lang="nl-NL" dirty="0" smtClean="0"/>
              <a:t>Twee geslachtscellen versmelten -&gt; bevruchte eicel</a:t>
            </a:r>
          </a:p>
          <a:p>
            <a:pPr>
              <a:buFontTx/>
              <a:buChar char="-"/>
            </a:pPr>
            <a:r>
              <a:rPr lang="nl-NL" dirty="0" smtClean="0"/>
              <a:t>Meiose!</a:t>
            </a:r>
          </a:p>
          <a:p>
            <a:pPr>
              <a:buFontTx/>
              <a:buChar char="-"/>
            </a:pPr>
            <a:r>
              <a:rPr lang="nl-NL" dirty="0" smtClean="0"/>
              <a:t>Recombinatie van DNA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7" t="26025" r="29721" b="17460"/>
          <a:stretch/>
        </p:blipFill>
        <p:spPr bwMode="auto">
          <a:xfrm>
            <a:off x="1524000" y="3890920"/>
            <a:ext cx="3854524" cy="258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3042" t="25204" r="29723" b="29918"/>
          <a:stretch>
            <a:fillRect/>
          </a:stretch>
        </p:blipFill>
        <p:spPr bwMode="auto">
          <a:xfrm>
            <a:off x="6245421" y="3748278"/>
            <a:ext cx="5108379" cy="27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12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17"/>
          <p:cNvSpPr>
            <a:spLocks noChangeArrowheads="1"/>
          </p:cNvSpPr>
          <p:nvPr/>
        </p:nvSpPr>
        <p:spPr bwMode="auto">
          <a:xfrm>
            <a:off x="6310314" y="577011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0" name="AutoShape 20"/>
          <p:cNvSpPr>
            <a:spLocks noChangeArrowheads="1"/>
          </p:cNvSpPr>
          <p:nvPr/>
        </p:nvSpPr>
        <p:spPr bwMode="auto">
          <a:xfrm>
            <a:off x="4757739" y="506684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748214" y="238795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05538" y="2387959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205538" y="2854684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939089" y="2854683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AutoShape 24"/>
          <p:cNvSpPr>
            <a:spLocks noChangeShapeType="1"/>
          </p:cNvSpPr>
          <p:nvPr/>
        </p:nvSpPr>
        <p:spPr bwMode="auto">
          <a:xfrm>
            <a:off x="5786439" y="2902308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AutoShape 26"/>
          <p:cNvSpPr>
            <a:spLocks noChangeShapeType="1"/>
          </p:cNvSpPr>
          <p:nvPr/>
        </p:nvSpPr>
        <p:spPr bwMode="auto">
          <a:xfrm flipV="1">
            <a:off x="7186614" y="2254608"/>
            <a:ext cx="5238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AutoShape 25"/>
          <p:cNvSpPr>
            <a:spLocks noChangeShapeType="1"/>
          </p:cNvSpPr>
          <p:nvPr/>
        </p:nvSpPr>
        <p:spPr bwMode="auto">
          <a:xfrm>
            <a:off x="7186614" y="3121384"/>
            <a:ext cx="600075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408130" y="583678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22998" y="534890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83" name="AutoShape 21"/>
          <p:cNvSpPr>
            <a:spLocks noChangeArrowheads="1"/>
          </p:cNvSpPr>
          <p:nvPr/>
        </p:nvSpPr>
        <p:spPr bwMode="auto">
          <a:xfrm>
            <a:off x="6253164" y="473030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5" name="AutoShape 19"/>
          <p:cNvSpPr>
            <a:spLocks noChangeShapeType="1"/>
          </p:cNvSpPr>
          <p:nvPr/>
        </p:nvSpPr>
        <p:spPr bwMode="auto">
          <a:xfrm flipV="1">
            <a:off x="5795964" y="512241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6" name="AutoShape 18"/>
          <p:cNvSpPr>
            <a:spLocks noChangeShapeType="1"/>
          </p:cNvSpPr>
          <p:nvPr/>
        </p:nvSpPr>
        <p:spPr bwMode="auto">
          <a:xfrm>
            <a:off x="5795964" y="583678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2896172" y="1685193"/>
            <a:ext cx="3309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Gewone celdeling: bij lichaamscellen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31"/>
          <p:cNvSpPr>
            <a:spLocks noChangeArrowheads="1"/>
          </p:cNvSpPr>
          <p:nvPr/>
        </p:nvSpPr>
        <p:spPr bwMode="auto">
          <a:xfrm>
            <a:off x="2824164" y="397274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7939089" y="172120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6307590" y="477899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4895664" y="26700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6363624" y="2436654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6338012" y="29367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086539" y="2018626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8086539" y="3193892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9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Onderdelen</a:t>
            </a:r>
            <a:endParaRPr lang="nl-NL"/>
          </a:p>
        </p:txBody>
      </p:sp>
      <p:pic>
        <p:nvPicPr>
          <p:cNvPr id="21506" name="Picture 2" descr="http://www.photographyblogger.net/wp-content/uploads/2010/05/flower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1609725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2063552" y="2348880"/>
            <a:ext cx="187220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Kroonbladeren</a:t>
            </a:r>
            <a:b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Meeldraden</a:t>
            </a:r>
          </a:p>
          <a:p>
            <a:pPr>
              <a:defRPr/>
            </a:pP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- Helmknop</a:t>
            </a:r>
            <a:b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- Helmdraad</a:t>
            </a:r>
          </a:p>
          <a:p>
            <a:pPr>
              <a:defRPr/>
            </a:pPr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3719514" y="2565400"/>
            <a:ext cx="223202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3432175" y="3644900"/>
            <a:ext cx="25923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8183563" y="3289301"/>
            <a:ext cx="0" cy="21574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7011886" y="5529591"/>
            <a:ext cx="234469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Stamper</a:t>
            </a:r>
          </a:p>
          <a:p>
            <a:pPr marL="285750" indent="-285750">
              <a:buFontTx/>
              <a:buChar char="-"/>
              <a:defRPr/>
            </a:pP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Stempel</a:t>
            </a:r>
          </a:p>
          <a:p>
            <a:pPr marL="285750" indent="-285750">
              <a:buFontTx/>
              <a:buChar char="-"/>
              <a:defRPr/>
            </a:pP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Stijl</a:t>
            </a:r>
          </a:p>
          <a:p>
            <a:pPr marL="285750" indent="-285750">
              <a:buFontTx/>
              <a:buChar char="-"/>
              <a:defRPr/>
            </a:pPr>
            <a:r>
              <a:rPr lang="nl-N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Vruchtbeginsel</a:t>
            </a:r>
          </a:p>
          <a:p>
            <a:pPr marL="285750" indent="-285750">
              <a:buFontTx/>
              <a:buChar char="-"/>
              <a:defRPr/>
            </a:pPr>
            <a:endParaRPr lang="nl-NL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8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Meeldraden &amp; Stamper</a:t>
            </a:r>
            <a:endParaRPr lang="nl-NL"/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</p:txBody>
      </p:sp>
      <p:pic>
        <p:nvPicPr>
          <p:cNvPr id="22531" name="Picture 2" descr="http://www.blauwgestreept.nl/images/20090216232211_stamper_met_meeldra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4" y="1557338"/>
            <a:ext cx="6467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♂">
            <a:hlinkClick r:id="rId3" tooltip="♂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48688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♀">
            <a:hlinkClick r:id="rId5" tooltip="♀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0963" y="37353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503712" y="53454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        Meeldraden</a:t>
            </a:r>
          </a:p>
          <a:p>
            <a:pPr>
              <a:defRPr/>
            </a:pP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- Helmknop</a:t>
            </a:r>
            <a:b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- Helmdraad</a:t>
            </a:r>
          </a:p>
        </p:txBody>
      </p:sp>
      <p:sp>
        <p:nvSpPr>
          <p:cNvPr id="8" name="Rechthoek 7"/>
          <p:cNvSpPr/>
          <p:nvPr/>
        </p:nvSpPr>
        <p:spPr>
          <a:xfrm>
            <a:off x="6744072" y="4329747"/>
            <a:ext cx="234469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Stamper</a:t>
            </a:r>
          </a:p>
          <a:p>
            <a:pPr marL="285750" indent="-285750">
              <a:buFontTx/>
              <a:buChar char="-"/>
              <a:defRPr/>
            </a:pP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Stempel</a:t>
            </a:r>
          </a:p>
          <a:p>
            <a:pPr marL="285750" indent="-285750">
              <a:buFontTx/>
              <a:buChar char="-"/>
              <a:defRPr/>
            </a:pP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Stijl</a:t>
            </a:r>
          </a:p>
          <a:p>
            <a:pPr marL="285750" indent="-285750">
              <a:buFontTx/>
              <a:buChar char="-"/>
              <a:defRPr/>
            </a:pPr>
            <a:r>
              <a:rPr lang="nl-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Vruchtbeginsel</a:t>
            </a:r>
          </a:p>
          <a:p>
            <a:pPr marL="285750" indent="-285750">
              <a:buFontTx/>
              <a:buChar char="-"/>
              <a:defRPr/>
            </a:pPr>
            <a:endParaRPr lang="nl-N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40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Schematisch overzicht</a:t>
            </a:r>
            <a:endParaRPr lang="nl-NL"/>
          </a:p>
        </p:txBody>
      </p:sp>
      <p:pic>
        <p:nvPicPr>
          <p:cNvPr id="23554" name="Picture 2" descr="File:Mature flower diagram NL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1916113"/>
            <a:ext cx="751205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Breedbeeld</PresentationFormat>
  <Paragraphs>115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Kantoorthema</vt:lpstr>
      <vt:lpstr>Boek 4</vt:lpstr>
      <vt:lpstr>Voortplanting bij planten</vt:lpstr>
      <vt:lpstr>Ongeslachtelijke voortplanting</vt:lpstr>
      <vt:lpstr>PowerPoint-presentatie</vt:lpstr>
      <vt:lpstr>Geslachtelijke voortplanting</vt:lpstr>
      <vt:lpstr>PowerPoint-presentatie</vt:lpstr>
      <vt:lpstr>Onderdelen</vt:lpstr>
      <vt:lpstr>Meeldraden &amp; Stamper</vt:lpstr>
      <vt:lpstr>Schematisch overzicht</vt:lpstr>
      <vt:lpstr>PowerPoint-presentatie</vt:lpstr>
      <vt:lpstr>PowerPoint-presentatie</vt:lpstr>
      <vt:lpstr>Ontwikkeling vrucht</vt:lpstr>
      <vt:lpstr>PowerPoint-presentatie</vt:lpstr>
      <vt:lpstr>Ontwikkeling vrucht</vt:lpstr>
      <vt:lpstr>Ontkieming, groei en ontwikkeling</vt:lpstr>
      <vt:lpstr>Groei en ontwikkeling</vt:lpstr>
      <vt:lpstr>Stevigheid &amp; bescherming</vt:lpstr>
      <vt:lpstr>PowerPoint-presentatie</vt:lpstr>
      <vt:lpstr>PowerPoint-presentatie</vt:lpstr>
      <vt:lpstr>Stevigheid door vezels</vt:lpstr>
      <vt:lpstr>Bescherming</vt:lpstr>
      <vt:lpstr>Bescherming</vt:lpstr>
      <vt:lpstr>PowerPoint-presentatie</vt:lpstr>
      <vt:lpstr>PowerPoint-presentatie</vt:lpstr>
      <vt:lpstr>Transport</vt:lpstr>
      <vt:lpstr>Wortels</vt:lpstr>
      <vt:lpstr>PowerPoint-presentatie</vt:lpstr>
      <vt:lpstr>Transport</vt:lpstr>
      <vt:lpstr>PowerPoint-presentatie</vt:lpstr>
      <vt:lpstr>PowerPoint-presentatie</vt:lpstr>
      <vt:lpstr>Wortels, stengels &amp; bladeren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Boek 4</dc:title>
  <dc:creator>Topuz, F (Filiz)</dc:creator>
  <cp:lastModifiedBy>Topuz, F (Filiz)</cp:lastModifiedBy>
  <cp:revision>1</cp:revision>
  <dcterms:created xsi:type="dcterms:W3CDTF">2016-10-14T08:04:37Z</dcterms:created>
  <dcterms:modified xsi:type="dcterms:W3CDTF">2016-10-14T08:04:52Z</dcterms:modified>
</cp:coreProperties>
</file>